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72" r:id="rId4"/>
    <p:sldId id="257" r:id="rId5"/>
    <p:sldId id="259" r:id="rId6"/>
    <p:sldId id="260" r:id="rId7"/>
    <p:sldId id="262" r:id="rId8"/>
    <p:sldId id="267" r:id="rId9"/>
    <p:sldId id="270" r:id="rId10"/>
    <p:sldId id="266" r:id="rId11"/>
    <p:sldId id="274" r:id="rId12"/>
    <p:sldId id="273" r:id="rId13"/>
    <p:sldId id="271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66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 autoAdjust="0"/>
    <p:restoredTop sz="94660"/>
  </p:normalViewPr>
  <p:slideViewPr>
    <p:cSldViewPr>
      <p:cViewPr varScale="1">
        <p:scale>
          <a:sx n="113" d="100"/>
          <a:sy n="113" d="100"/>
        </p:scale>
        <p:origin x="-1740" y="-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3C22E-5807-44EA-BF5B-E7DB0ED1F397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4F6E0-6AFD-4D88-977A-39FE60A788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62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F6E0-6AFD-4D88-977A-39FE60A788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F6E0-6AFD-4D88-977A-39FE60A7889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2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Межведомственный проект «Приглашение в будущее»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413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Организаторы: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КДМ «Ариадна» ОГБУЗ «Братская детская городская больница», МАУ ДПО «Центр развития образования», педагогическая  лаборатория  «Предметные результаты как одно из условий повышения качества обучения биологии».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Участники: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ученики 8-11 классов школ г. Братска, руководители работ - преподаватели школ города, психологи,  специалисты Клиники, дружественной к молодежи «Ариадна» ОГБУЗ «Братская детская городская больница»,  специалисты Школы современного педагога.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2017\Ариадна\Конференция 16.03.2017\Фото\ED8_4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395317" cy="3600000"/>
          </a:xfrm>
          <a:prstGeom prst="rect">
            <a:avLst/>
          </a:prstGeom>
          <a:noFill/>
        </p:spPr>
      </p:pic>
      <p:pic>
        <p:nvPicPr>
          <p:cNvPr id="20483" name="Picture 3" descr="D:\2017\Ариадна\Конференция 16.03.2017\Фото\_EDD6467.jpg"/>
          <p:cNvPicPr>
            <a:picLocks noChangeAspect="1" noChangeArrowheads="1"/>
          </p:cNvPicPr>
          <p:nvPr/>
        </p:nvPicPr>
        <p:blipFill>
          <a:blip r:embed="rId3" cstate="print"/>
          <a:srcRect l="5007" t="2500" r="3197" b="19991"/>
          <a:stretch>
            <a:fillRect/>
          </a:stretch>
        </p:blipFill>
        <p:spPr bwMode="auto">
          <a:xfrm>
            <a:off x="5004048" y="116632"/>
            <a:ext cx="3960440" cy="2232248"/>
          </a:xfrm>
          <a:prstGeom prst="rect">
            <a:avLst/>
          </a:prstGeom>
          <a:noFill/>
        </p:spPr>
      </p:pic>
      <p:pic>
        <p:nvPicPr>
          <p:cNvPr id="9" name="Picture 3" descr="D:\2017\Ариадна\Конференция 16.03.2017\Фото\_EDD6474.jpg"/>
          <p:cNvPicPr>
            <a:picLocks noChangeAspect="1" noChangeArrowheads="1"/>
          </p:cNvPicPr>
          <p:nvPr/>
        </p:nvPicPr>
        <p:blipFill>
          <a:blip r:embed="rId4" cstate="print"/>
          <a:srcRect l="22699" t="6000" r="11876" b="7990"/>
          <a:stretch>
            <a:fillRect/>
          </a:stretch>
        </p:blipFill>
        <p:spPr bwMode="auto">
          <a:xfrm>
            <a:off x="107504" y="4518000"/>
            <a:ext cx="2666517" cy="2340000"/>
          </a:xfrm>
          <a:prstGeom prst="rect">
            <a:avLst/>
          </a:prstGeom>
          <a:noFill/>
        </p:spPr>
      </p:pic>
      <p:pic>
        <p:nvPicPr>
          <p:cNvPr id="10" name="Picture 2" descr="D:\2017\Ариадна\Конференция 16.03.2017\Фото\_EDD6478.jpg"/>
          <p:cNvPicPr>
            <a:picLocks noChangeAspect="1" noChangeArrowheads="1"/>
          </p:cNvPicPr>
          <p:nvPr/>
        </p:nvPicPr>
        <p:blipFill>
          <a:blip r:embed="rId5" cstate="print"/>
          <a:srcRect l="7101" t="1904" r="25198"/>
          <a:stretch>
            <a:fillRect/>
          </a:stretch>
        </p:blipFill>
        <p:spPr bwMode="auto">
          <a:xfrm>
            <a:off x="6407696" y="4211475"/>
            <a:ext cx="2736304" cy="2646525"/>
          </a:xfrm>
          <a:prstGeom prst="rect">
            <a:avLst/>
          </a:prstGeom>
          <a:noFill/>
        </p:spPr>
      </p:pic>
      <p:pic>
        <p:nvPicPr>
          <p:cNvPr id="20484" name="Picture 4" descr="D:\2017\Ариадна\Конференция 16.03.2017\Фото\_EDD6445.jpg"/>
          <p:cNvPicPr>
            <a:picLocks noChangeAspect="1" noChangeArrowheads="1"/>
          </p:cNvPicPr>
          <p:nvPr/>
        </p:nvPicPr>
        <p:blipFill>
          <a:blip r:embed="rId6" cstate="print"/>
          <a:srcRect l="31246" t="4750" r="7334"/>
          <a:stretch>
            <a:fillRect/>
          </a:stretch>
        </p:blipFill>
        <p:spPr bwMode="auto">
          <a:xfrm>
            <a:off x="0" y="116632"/>
            <a:ext cx="2434286" cy="252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83768" y="1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участники  получили  Сертификаты Победителя в номинациях :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996952"/>
            <a:ext cx="35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научность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искренность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3808" y="5301208"/>
            <a:ext cx="4120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исследовательский подход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психологический подход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оригинальность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 зрительских симпатий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6296" y="2996952"/>
            <a:ext cx="257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корректность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актуальность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Круглый стол 2018: КДМ АРИАДНА-10 лет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D:\2018\Ариадна\Круглый стол Ариадна.10 лет\Ариадне 10 лет. Круглый стол\IMG_01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7599" r="13222" b="7392"/>
          <a:stretch/>
        </p:blipFill>
        <p:spPr bwMode="auto">
          <a:xfrm>
            <a:off x="2987824" y="2795273"/>
            <a:ext cx="2633641" cy="21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018\Ариадна\Круглый стол Ариадна.10 лет\Ариадне 10 лет. Круглый стол\IMG_004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7" r="15547"/>
          <a:stretch/>
        </p:blipFill>
        <p:spPr bwMode="auto">
          <a:xfrm>
            <a:off x="107162" y="750349"/>
            <a:ext cx="284783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018\Ариадна\Круглый стол Ариадна.10 лет\Ариадне 10 лет. Круглый стол\IMG_00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1" b="4658"/>
          <a:stretch/>
        </p:blipFill>
        <p:spPr bwMode="auto">
          <a:xfrm>
            <a:off x="107162" y="4970427"/>
            <a:ext cx="272458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018\Ариадна\Круглый стол Ариадна.10 лет\Ариадне 10 лет. Круглый стол\IMG_01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t="15488" r="17910" b="17982"/>
          <a:stretch/>
        </p:blipFill>
        <p:spPr bwMode="auto">
          <a:xfrm>
            <a:off x="5506026" y="775344"/>
            <a:ext cx="360702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2018\Ариадна\Круглый стол Ариадна.10 лет\Ариадне 10 лет. Круглый стол\IMG_01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741" y="5013176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2018\Ариадна\Круглый стол Ариадна.10 лет\Ариадне 10 лет. Круглый стол\IMG_015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5" t="13574" r="15650" b="19708"/>
          <a:stretch/>
        </p:blipFill>
        <p:spPr bwMode="auto">
          <a:xfrm>
            <a:off x="5819012" y="3046703"/>
            <a:ext cx="298105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2018\Ариадна\Круглый стол Ариадна.10 лет\Ариадне 10 лет. Круглый стол\IMG_015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" t="15358" r="29426" b="21786"/>
          <a:stretch/>
        </p:blipFill>
        <p:spPr bwMode="auto">
          <a:xfrm>
            <a:off x="5978324" y="5013176"/>
            <a:ext cx="307709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162" y="3069540"/>
            <a:ext cx="2652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города, образования, здравоохранения, молодёжи, депутаты были в роли подростков…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0741" y="980728"/>
            <a:ext cx="2700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Репродуктивное здоровье подростков города актуально и через 10 лет….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пройденного пути…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будущее…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784976" cy="1008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Городская научно – практическая конференция  старшеклассников «Приглашение в будущее - 3».</a:t>
            </a:r>
            <a:endParaRPr lang="ru-RU" sz="2800" dirty="0"/>
          </a:p>
        </p:txBody>
      </p:sp>
      <p:pic>
        <p:nvPicPr>
          <p:cNvPr id="2051" name="Picture 3" descr="D:\2018\Ариадна\Конференция старшеклассников\приглашение  в будущее-3 11.05.18\IMG_0139.JPG"/>
          <p:cNvPicPr>
            <a:picLocks noChangeAspect="1" noChangeArrowheads="1"/>
          </p:cNvPicPr>
          <p:nvPr/>
        </p:nvPicPr>
        <p:blipFill>
          <a:blip r:embed="rId2" cstate="print"/>
          <a:srcRect l="6654" r="3812"/>
          <a:stretch>
            <a:fillRect/>
          </a:stretch>
        </p:blipFill>
        <p:spPr bwMode="auto">
          <a:xfrm>
            <a:off x="0" y="1124744"/>
            <a:ext cx="2417416" cy="1800000"/>
          </a:xfrm>
          <a:prstGeom prst="rect">
            <a:avLst/>
          </a:prstGeom>
          <a:noFill/>
        </p:spPr>
      </p:pic>
      <p:pic>
        <p:nvPicPr>
          <p:cNvPr id="2050" name="Picture 2" descr="D:\2018\Ариадна\Конференция старшеклассников\приглашение  в будущее-3 11.05.18\IMG_04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54" t="16796" r="3802" b="11196"/>
          <a:stretch>
            <a:fillRect/>
          </a:stretch>
        </p:blipFill>
        <p:spPr bwMode="auto">
          <a:xfrm>
            <a:off x="2195736" y="1052736"/>
            <a:ext cx="4900000" cy="252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755467"/>
            <a:ext cx="1368152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2018\Ариадна\Конференция старшеклассников\приглашение  в будущее-3 11.05.18\IMG_02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018\Ариадна\Конференция старшеклассников\приглашение  в будущее-3 11.05.18\IMG_024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7728" r="21330" b="14852"/>
          <a:stretch/>
        </p:blipFill>
        <p:spPr bwMode="auto">
          <a:xfrm rot="5400000">
            <a:off x="6755769" y="1567772"/>
            <a:ext cx="283007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2018\Ариадна\Конференция старшеклассников\приглашение  в будущее-3 11.05.18\IMG_02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2" y="4976835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2018\Ариадна\Конференция старшеклассников\приглашение  в будущее-3 11.05.18\IMG_029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r="3418"/>
          <a:stretch/>
        </p:blipFill>
        <p:spPr bwMode="auto">
          <a:xfrm>
            <a:off x="6670485" y="4869160"/>
            <a:ext cx="247351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2018\Ариадна\Конференция старшеклассников\приглашение  в будущее-3 11.05.18\IMG_019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1" r="8726"/>
          <a:stretch/>
        </p:blipFill>
        <p:spPr bwMode="auto">
          <a:xfrm>
            <a:off x="4860032" y="3628869"/>
            <a:ext cx="273764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2018\Ариадна\Конференция старшеклассников\приглашение  в будущее-3 11.05.18\IMG_031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6139" r="10574" b="9393"/>
          <a:stretch/>
        </p:blipFill>
        <p:spPr bwMode="auto">
          <a:xfrm rot="5400000">
            <a:off x="2328284" y="4144393"/>
            <a:ext cx="2795047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0312" y="6484494"/>
            <a:ext cx="92192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Жюри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D:\2018\Ариадна\Конференция старшеклассников\приглашение  в будущее-3 11.05.18\IMG_036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" r="16928" b="6433"/>
          <a:stretch/>
        </p:blipFill>
        <p:spPr bwMode="auto">
          <a:xfrm>
            <a:off x="4408330" y="5227213"/>
            <a:ext cx="2242951" cy="162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435280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работ участников 2018: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908720"/>
            <a:ext cx="4038600" cy="4525963"/>
          </a:xfrm>
        </p:spPr>
        <p:txBody>
          <a:bodyPr>
            <a:noAutofit/>
          </a:bodyPr>
          <a:lstStyle/>
          <a:p>
            <a:pPr marL="514350" indent="-514350" fontAlgn="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«Подросток и мода»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«Скрытый потенциал мозга»     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«Репродуктивное здоровье школьников»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«Сон подростков»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«Взаимоотношения с отцами»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«Влияние электромагнитного излучения на репродуктивную систему»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«Сахарный диабет – не болезнь, а образ жизни»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«Секреты семейного счастья»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«Старшеклассники гимназии о репродуктивном здоровье»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отношения подростков к подростковой преступности в школе»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«Туберкулез»</a:t>
            </a:r>
          </a:p>
        </p:txBody>
      </p:sp>
      <p:pic>
        <p:nvPicPr>
          <p:cNvPr id="3075" name="Picture 3" descr="D:\2018\Ариадна\Конференция старшеклассников\приглашение  в будущее-3 11.05.18\IMG_040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1" t="8816" r="15789" b="-1"/>
          <a:stretch/>
        </p:blipFill>
        <p:spPr bwMode="auto">
          <a:xfrm>
            <a:off x="3347864" y="764704"/>
            <a:ext cx="134255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2018\Ариадна\Конференция старшеклассников\приглашение  в будущее-3 11.05.18\IMG_04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t="-1505" r="-12486" b="1505"/>
          <a:stretch/>
        </p:blipFill>
        <p:spPr bwMode="auto">
          <a:xfrm rot="16200000">
            <a:off x="6507272" y="917664"/>
            <a:ext cx="307800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2018\Ариадна\Конференция старшеклассников\приглашение  в будущее-3 11.05.18\IMG_04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" t="2256" r="12926"/>
          <a:stretch/>
        </p:blipFill>
        <p:spPr bwMode="auto">
          <a:xfrm>
            <a:off x="4729659" y="781301"/>
            <a:ext cx="229061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2018\Ариадна\Конференция старшеклассников\приглашение  в будущее-3 11.05.18\IMG_04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2" t="8435" r="13645"/>
          <a:stretch/>
        </p:blipFill>
        <p:spPr bwMode="auto">
          <a:xfrm>
            <a:off x="3779912" y="2564904"/>
            <a:ext cx="130695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2018\Ариадна\Конференция старшеклассников\приглашение  в будущее-3 11.05.18\IMG_04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65397" y="2942896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2018\Ариадна\Конференция старшеклассников\приглашение  в будущее-3 11.05.18\IMG_036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18" t="32563" r="15718" b="-23119"/>
          <a:stretch/>
        </p:blipFill>
        <p:spPr bwMode="auto">
          <a:xfrm>
            <a:off x="5342034" y="5107156"/>
            <a:ext cx="3780000" cy="228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2018\Ариадна\Конференция старшеклассников\приглашение  в будущее-3 11.05.18\IMG_042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1" t="6273" r="19229" b="6106"/>
          <a:stretch/>
        </p:blipFill>
        <p:spPr bwMode="auto">
          <a:xfrm>
            <a:off x="6987236" y="3284984"/>
            <a:ext cx="209785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2018\Ариадна\Конференция старшеклассников\приглашение  в будущее-3 11.05.18\IMG_041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8" t="2913" r="13772" b="6624"/>
          <a:stretch/>
        </p:blipFill>
        <p:spPr bwMode="auto">
          <a:xfrm rot="16200000">
            <a:off x="3659708" y="4757786"/>
            <a:ext cx="2292427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8502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980728"/>
            <a:ext cx="4896544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мероприятий  проекта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«Приглашение в будущее»  -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это  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БУДУЩЕЕ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Здоровье, которое началось ещё ВЧЕРА, продолжается  СЕГОДНЯ  и будет определять ЗАВТРА.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это  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БУДУЩЕЕ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Демографии города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региона, страны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то 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БУДУЩАЯ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Профессия, связанная с медициной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открыто заявить, что важно и ценно  подросткам и подискутировать об этом со взрослыми в психологически комфортной обстановке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посмотреть с разных точек зрения (взрослых и  подростков, учителей и учеников, родителей и детей) на один и тот же вопрос, на одну и ту же проблему.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практики публичных выступлений и отстаивания  собственного мнения в дискуссии.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пополнить своё портфолио.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расширения границ информационного пространства в вопросах репродуктивного здоровья и здорового образа жизни.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волонтёрства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  <p:pic>
        <p:nvPicPr>
          <p:cNvPr id="1027" name="Picture 3" descr="D:\2018\Ариадна\Конференция старшеклассников\приглашение  в будущее-3 11.05.18\IMG_03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6" r="16830" b="18516"/>
          <a:stretch/>
        </p:blipFill>
        <p:spPr bwMode="auto">
          <a:xfrm rot="16200000">
            <a:off x="564984" y="406616"/>
            <a:ext cx="189323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018\Ариадна\Конференция старшеклассников\приглашение  в будущее-3 11.05.18\IMG_03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 r="8931" b="10614"/>
          <a:stretch/>
        </p:blipFill>
        <p:spPr bwMode="auto">
          <a:xfrm rot="16200000">
            <a:off x="714232" y="4676408"/>
            <a:ext cx="181093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2018\Ариадна\Конференция старшеклассников\приглашение  в будущее-3 11.05.18\IMG_02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" r="18772" b="4315"/>
          <a:stretch/>
        </p:blipFill>
        <p:spPr bwMode="auto">
          <a:xfrm rot="16200000">
            <a:off x="-208189" y="1613329"/>
            <a:ext cx="165126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2017\Ариадна\Конференция 16.03.2017\Фото\_EDD639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5" t="4500" r="10541" b="26502"/>
          <a:stretch/>
        </p:blipFill>
        <p:spPr bwMode="auto">
          <a:xfrm>
            <a:off x="0" y="3068960"/>
            <a:ext cx="2159702" cy="124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2017\Ариадна\Конференция 16.03.2017\Фото\_EDD642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2" t="10208" r="25627"/>
          <a:stretch/>
        </p:blipFill>
        <p:spPr bwMode="auto">
          <a:xfrm>
            <a:off x="0" y="5216408"/>
            <a:ext cx="1095594" cy="161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2018\Ариадна\Конференция старшеклассников\приглашение  в будущее-3 11.05.18\IMG_017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4306" r="22472" b="25362"/>
          <a:stretch/>
        </p:blipFill>
        <p:spPr bwMode="auto">
          <a:xfrm rot="16200000">
            <a:off x="6720559" y="420769"/>
            <a:ext cx="182344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2018\Ариадна\Конференция старшеклассников\приглашение  в будущее-3 11.05.18\IMG_038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2" t="23414" r="26997" b="24381"/>
          <a:stretch/>
        </p:blipFill>
        <p:spPr bwMode="auto">
          <a:xfrm rot="16200000">
            <a:off x="7752684" y="1713260"/>
            <a:ext cx="16314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2018\Ариадна\Круглый стол Ариадна.10 лет\Ариадне 10 лет. Круглый стол\IMG_009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5" t="31238" r="23991" b="1808"/>
          <a:stretch/>
        </p:blipFill>
        <p:spPr bwMode="auto">
          <a:xfrm>
            <a:off x="7020272" y="2636912"/>
            <a:ext cx="115828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2018\Ариадна\Круглый стол Ариадна.10 лет\Ариадне 10 лет. Круглый стол\IMG_0144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4" t="20817" r="31773"/>
          <a:stretch/>
        </p:blipFill>
        <p:spPr bwMode="auto">
          <a:xfrm>
            <a:off x="7925118" y="3861048"/>
            <a:ext cx="118778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2015\Ариадна\К Конференции\круглый стол\IMAG1611_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3" t="28765" r="22807" b="7756"/>
          <a:stretch/>
        </p:blipFill>
        <p:spPr bwMode="auto">
          <a:xfrm>
            <a:off x="7043759" y="5207862"/>
            <a:ext cx="1111313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99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 «Приглашение в будущее»: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4785395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Пропаганда здорового образа жизни.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уровня информированности подростков о формах и  последствиях рискованного   поведения.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ценностных установок подростков в отношении семьи, брака, своего здоровья, будущего материнства и отцовства.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Профессиональная ориентация старшеклассников. Привлечение старшеклассников к приоритетному выбору медицинских профессий.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учащихся к исследовательской работе в области биологии, медицины, психологии. 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 проекта «Приглашение в будущее»: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Круглый стол старшеклассников и педагогов, проводимый специалистами КДМ «Ариадна», предваряющий основное мероприятие (Конференция)</a:t>
            </a:r>
          </a:p>
          <a:p>
            <a:pPr marL="457200" indent="-457200">
              <a:buFont typeface="Arial" pitchFamily="34" charset="0"/>
              <a:buAutoNum type="arabicPeriod" startAt="2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 старшеклассников школ города, проводимое накануне участниками конференции </a:t>
            </a:r>
          </a:p>
          <a:p>
            <a:pPr marL="457200" indent="-457200">
              <a:buAutoNum type="arabicPeriod" startAt="2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Городская научно – практическая конференция старшеклассников «Приглашение в будущее».</a:t>
            </a:r>
          </a:p>
          <a:p>
            <a:pPr marL="457200" indent="-457200">
              <a:buAutoNum type="arabicPeriod" startAt="2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Итоговый Круглый стол: обсуждение результатов специалистами КДМ «Ариадна» и педагогами. 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реализован  в 2015 , 2017, 2018 годах, в планах - проведение в текущем учебном году и далее .</a:t>
            </a:r>
          </a:p>
          <a:p>
            <a:pPr marL="457200" indent="-457200">
              <a:buAutoNum type="arabicPeriod" startAt="2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100392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Круглый стол</a:t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«Современный подросток — здоровый подросток»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:\2015\Ариадна\К Конференции\круглый стол\IMAG16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05" t="3992" r="27820"/>
          <a:stretch>
            <a:fillRect/>
          </a:stretch>
        </p:blipFill>
        <p:spPr bwMode="auto">
          <a:xfrm>
            <a:off x="4211960" y="1556792"/>
            <a:ext cx="2808312" cy="2419392"/>
          </a:xfrm>
          <a:prstGeom prst="rect">
            <a:avLst/>
          </a:prstGeom>
          <a:noFill/>
        </p:spPr>
      </p:pic>
      <p:pic>
        <p:nvPicPr>
          <p:cNvPr id="1027" name="Picture 3" descr="D:\2015\Ариадна\К Конференции\круглый стол\IMAG1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348880"/>
            <a:ext cx="3852973" cy="2160000"/>
          </a:xfrm>
          <a:prstGeom prst="rect">
            <a:avLst/>
          </a:prstGeom>
          <a:noFill/>
        </p:spPr>
      </p:pic>
      <p:pic>
        <p:nvPicPr>
          <p:cNvPr id="7" name="Picture 4" descr="D:\2015\Ариадна\К Конференции\круглый стол\IMAG1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5818" y="188640"/>
            <a:ext cx="2018182" cy="3600000"/>
          </a:xfrm>
          <a:prstGeom prst="rect">
            <a:avLst/>
          </a:prstGeom>
          <a:noFill/>
        </p:spPr>
      </p:pic>
      <p:pic>
        <p:nvPicPr>
          <p:cNvPr id="1030" name="Picture 6" descr="D:\2015\Ариадна\К Конференции\круглый стол\IMAG16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3136"/>
            <a:ext cx="3724543" cy="2088000"/>
          </a:xfrm>
          <a:prstGeom prst="rect">
            <a:avLst/>
          </a:prstGeom>
          <a:noFill/>
        </p:spPr>
      </p:pic>
      <p:pic>
        <p:nvPicPr>
          <p:cNvPr id="1031" name="Picture 7" descr="D:\2015\Ариадна\К Конференции\круглый стол\IMAG1617.jpg"/>
          <p:cNvPicPr>
            <a:picLocks noChangeAspect="1" noChangeArrowheads="1"/>
          </p:cNvPicPr>
          <p:nvPr/>
        </p:nvPicPr>
        <p:blipFill>
          <a:blip r:embed="rId6" cstate="print"/>
          <a:srcRect l="2254" t="8042" r="3804" b="-519"/>
          <a:stretch>
            <a:fillRect/>
          </a:stretch>
        </p:blipFill>
        <p:spPr bwMode="auto">
          <a:xfrm>
            <a:off x="4572000" y="4410000"/>
            <a:ext cx="4435881" cy="2448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1520" y="666627"/>
            <a:ext cx="8892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Место проведения:     КДМ «Ариадна»</a:t>
            </a:r>
            <a:endParaRPr kumimoji="0" lang="ru-RU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Дата и время:  01.10.2015 г. 15.00</a:t>
            </a:r>
            <a:endParaRPr kumimoji="0" lang="ru-RU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Аудитория: преподаватели биологии, старшеклассники.</a:t>
            </a:r>
            <a:endParaRPr kumimoji="0" lang="ru-RU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Городская научно – практическая конференция  старшеклассников «Приглашение в будущее».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2015\Ариадна\Фото конференции 26.10.2015\ED8_47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933056"/>
            <a:ext cx="3776451" cy="2520000"/>
          </a:xfrm>
          <a:prstGeom prst="rect">
            <a:avLst/>
          </a:prstGeom>
          <a:noFill/>
        </p:spPr>
      </p:pic>
      <p:pic>
        <p:nvPicPr>
          <p:cNvPr id="3075" name="Picture 3" descr="D:\2015\Ариадна\Фото конференции 26.10.2015\ED8_4720.jpg"/>
          <p:cNvPicPr>
            <a:picLocks noChangeAspect="1" noChangeArrowheads="1"/>
          </p:cNvPicPr>
          <p:nvPr/>
        </p:nvPicPr>
        <p:blipFill>
          <a:blip r:embed="rId3" cstate="print"/>
          <a:srcRect l="3559" t="10668" r="2122" b="10657"/>
          <a:stretch>
            <a:fillRect/>
          </a:stretch>
        </p:blipFill>
        <p:spPr bwMode="auto">
          <a:xfrm>
            <a:off x="5076056" y="1052736"/>
            <a:ext cx="3880677" cy="2160000"/>
          </a:xfrm>
          <a:prstGeom prst="rect">
            <a:avLst/>
          </a:prstGeom>
          <a:noFill/>
        </p:spPr>
      </p:pic>
      <p:pic>
        <p:nvPicPr>
          <p:cNvPr id="3076" name="Picture 4" descr="D:\2015\Ариадна\Фото конференции 26.10.2015\ED7_8910.jpg"/>
          <p:cNvPicPr>
            <a:picLocks noChangeAspect="1" noChangeArrowheads="1"/>
          </p:cNvPicPr>
          <p:nvPr/>
        </p:nvPicPr>
        <p:blipFill>
          <a:blip r:embed="rId4" cstate="print"/>
          <a:srcRect l="4436" t="12001" r="4183"/>
          <a:stretch>
            <a:fillRect/>
          </a:stretch>
        </p:blipFill>
        <p:spPr bwMode="auto">
          <a:xfrm>
            <a:off x="5004048" y="3573016"/>
            <a:ext cx="3933224" cy="2520000"/>
          </a:xfrm>
          <a:prstGeom prst="rect">
            <a:avLst/>
          </a:prstGeom>
          <a:noFill/>
        </p:spPr>
      </p:pic>
      <p:pic>
        <p:nvPicPr>
          <p:cNvPr id="3077" name="Picture 5" descr="D:\2015\Ариадна\Фото конференции 26.10.2015\ED8_46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1052736"/>
            <a:ext cx="3452832" cy="230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72200" y="3212976"/>
            <a:ext cx="2588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Участники конференции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6237312"/>
            <a:ext cx="415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Жюри: КДМ «Ариадна»,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образования, педагоги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460358"/>
            <a:ext cx="267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Конференция в разгаре…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2015\Ариадна\К Конференции\сертифика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48164">
            <a:off x="5097620" y="201990"/>
            <a:ext cx="1828981" cy="2520000"/>
          </a:xfrm>
          <a:prstGeom prst="rect">
            <a:avLst/>
          </a:prstGeom>
          <a:noFill/>
        </p:spPr>
      </p:pic>
      <p:pic>
        <p:nvPicPr>
          <p:cNvPr id="4101" name="Picture 5" descr="D:\2015\Ариадна\К Конференции\сертифика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0"/>
            <a:ext cx="2612829" cy="360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824536" cy="6206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Темы работ участников 2015: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2015\Ариадна\Фото конференции 26.10.2015\ED7_887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916832"/>
            <a:ext cx="3787119" cy="2520000"/>
          </a:xfrm>
          <a:prstGeom prst="rect">
            <a:avLst/>
          </a:prstGeom>
          <a:noFill/>
        </p:spPr>
      </p:pic>
      <p:pic>
        <p:nvPicPr>
          <p:cNvPr id="4099" name="Picture 3" descr="D:\2015\Ариадна\Фото конференции 26.10.2015\ED7_88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581128"/>
            <a:ext cx="3246555" cy="2160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692696"/>
          <a:ext cx="5184576" cy="61384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184576"/>
              </a:tblGrid>
              <a:tr h="241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 Связь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поколений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097" marR="41097" marT="0" marB="0"/>
                </a:tc>
              </a:tr>
              <a:tr h="241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 Ранние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браки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097" marR="41097" marT="0" marB="0"/>
                </a:tc>
              </a:tr>
              <a:tr h="434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 Влияние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электромагнитного излучения на организм подростка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097" marR="41097" marT="0" marB="0"/>
                </a:tc>
              </a:tr>
              <a:tr h="241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 Интернет-зависимость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 подростков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097" marR="41097" marT="0" marB="0"/>
                </a:tc>
              </a:tr>
              <a:tr h="470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 Третий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пол как показатель трансформации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гендерных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ролей у подростков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097" marR="41097" marT="0" marB="0"/>
                </a:tc>
              </a:tr>
              <a:tr h="241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Селфи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097" marR="41097" marT="0" marB="0"/>
                </a:tc>
              </a:tr>
              <a:tr h="241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 Подросток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 наркотики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097" marR="41097" marT="0" marB="0"/>
                </a:tc>
              </a:tr>
              <a:tr h="241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8. Здоровый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образ жизни подростков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097" marR="41097" marT="0" marB="0"/>
                </a:tc>
              </a:tr>
              <a:tr h="3493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9. Отношение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 честности подростков и их родителей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097" marR="41097" marT="0" marB="0"/>
                </a:tc>
              </a:tr>
              <a:tr h="470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10.Представления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современных старшеклассников об особенностях семейной жизни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097" marR="41097" marT="0" marB="0"/>
                </a:tc>
              </a:tr>
              <a:tr h="469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Гендерные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стереотипы в представлениях современной жизни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097" marR="41097" marT="0" marB="0"/>
                </a:tc>
              </a:tr>
              <a:tr h="3493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12. Ранняя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беременность и аборты у подростков 12-17 лет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097" marR="41097" marT="0" marB="0"/>
                </a:tc>
              </a:tr>
              <a:tr h="4690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13.«Веселящий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газ» – опасность, о которой мы и не подозреваем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097" marR="41097" marT="0" marB="0"/>
                </a:tc>
              </a:tr>
              <a:tr h="3493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14.Занятия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хореографией как фактор социализации подростка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097" marR="41097" marT="0" marB="0"/>
                </a:tc>
              </a:tr>
              <a:tr h="470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15.Влияние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национальных особенностей на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гендерные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отношения в семье.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097" marR="41097" marT="0" marB="0"/>
                </a:tc>
              </a:tr>
              <a:tr h="241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16. Один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 поле не воин…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097" marR="41097" marT="0" marB="0"/>
                </a:tc>
              </a:tr>
              <a:tr h="2821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17.Интернет-зависимость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097" marR="41097" marT="0" marB="0"/>
                </a:tc>
              </a:tr>
              <a:tr h="241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18. Знакомство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через интернет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097" marR="41097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2015\Ариадна\Фото конференции 26.10.2015\Итоги конференции\Мелн_конф_2\ED7_9743.jpg"/>
          <p:cNvPicPr>
            <a:picLocks noChangeAspect="1" noChangeArrowheads="1"/>
          </p:cNvPicPr>
          <p:nvPr/>
        </p:nvPicPr>
        <p:blipFill>
          <a:blip r:embed="rId2" cstate="print"/>
          <a:srcRect l="36803" t="3334"/>
          <a:stretch>
            <a:fillRect/>
          </a:stretch>
        </p:blipFill>
        <p:spPr bwMode="auto">
          <a:xfrm>
            <a:off x="3923928" y="692696"/>
            <a:ext cx="2051720" cy="2087992"/>
          </a:xfrm>
          <a:prstGeom prst="rect">
            <a:avLst/>
          </a:prstGeom>
          <a:noFill/>
        </p:spPr>
      </p:pic>
      <p:pic>
        <p:nvPicPr>
          <p:cNvPr id="1028" name="Picture 4" descr="D:\2015\Ариадна\Фото конференции 26.10.2015\Итоги конференции\Мелн_конф_2\ED7_9750.jpg"/>
          <p:cNvPicPr>
            <a:picLocks noChangeAspect="1" noChangeArrowheads="1"/>
          </p:cNvPicPr>
          <p:nvPr/>
        </p:nvPicPr>
        <p:blipFill>
          <a:blip r:embed="rId3" cstate="print"/>
          <a:srcRect l="5998" t="2000" r="20152" b="7990"/>
          <a:stretch>
            <a:fillRect/>
          </a:stretch>
        </p:blipFill>
        <p:spPr bwMode="auto">
          <a:xfrm>
            <a:off x="3059832" y="2636912"/>
            <a:ext cx="2663670" cy="2160000"/>
          </a:xfrm>
          <a:prstGeom prst="rect">
            <a:avLst/>
          </a:prstGeom>
          <a:noFill/>
        </p:spPr>
      </p:pic>
      <p:pic>
        <p:nvPicPr>
          <p:cNvPr id="1027" name="Picture 3" descr="D:\2015\Ариадна\Фото конференции 26.10.2015\Итоги конференции\Мелн_конф_2\ED7_9761.jpg"/>
          <p:cNvPicPr>
            <a:picLocks noChangeAspect="1" noChangeArrowheads="1"/>
          </p:cNvPicPr>
          <p:nvPr/>
        </p:nvPicPr>
        <p:blipFill>
          <a:blip r:embed="rId4" cstate="print"/>
          <a:srcRect t="2857" r="16350"/>
          <a:stretch>
            <a:fillRect/>
          </a:stretch>
        </p:blipFill>
        <p:spPr bwMode="auto">
          <a:xfrm>
            <a:off x="6084168" y="2924944"/>
            <a:ext cx="3168352" cy="2447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Итоговый круглый стол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2015\Ариадна\Фото конференции 26.10.2015\Итоги конференции\Мелн_конф_2\ED8_924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3236961" cy="2160000"/>
          </a:xfrm>
          <a:prstGeom prst="rect">
            <a:avLst/>
          </a:prstGeom>
          <a:noFill/>
        </p:spPr>
      </p:pic>
      <p:pic>
        <p:nvPicPr>
          <p:cNvPr id="2051" name="Picture 3" descr="D:\2015\Ариадна\Фото конференции 26.10.2015\Итоги конференции\Мелн_конф_2\ED7_97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518000"/>
            <a:ext cx="3517102" cy="2340000"/>
          </a:xfrm>
          <a:prstGeom prst="rect">
            <a:avLst/>
          </a:prstGeom>
          <a:noFill/>
        </p:spPr>
      </p:pic>
      <p:pic>
        <p:nvPicPr>
          <p:cNvPr id="2052" name="Picture 4" descr="D:\2015\Ариадна\Фото конференции 26.10.2015\Итоги конференции\Мелн_конф_2\ED8_92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221088"/>
            <a:ext cx="3776534" cy="2520000"/>
          </a:xfrm>
          <a:prstGeom prst="rect">
            <a:avLst/>
          </a:prstGeom>
          <a:noFill/>
        </p:spPr>
      </p:pic>
      <p:pic>
        <p:nvPicPr>
          <p:cNvPr id="1026" name="Picture 2" descr="D:\2015\Ариадна\Фото конференции 26.10.2015\Итоги конференции\Мелн_конф_2\ED7_9765.jpg"/>
          <p:cNvPicPr>
            <a:picLocks noChangeAspect="1" noChangeArrowheads="1"/>
          </p:cNvPicPr>
          <p:nvPr/>
        </p:nvPicPr>
        <p:blipFill>
          <a:blip r:embed="rId8" cstate="print"/>
          <a:srcRect t="-2857" r="18251" b="8561"/>
          <a:stretch>
            <a:fillRect/>
          </a:stretch>
        </p:blipFill>
        <p:spPr bwMode="auto">
          <a:xfrm>
            <a:off x="6047656" y="692696"/>
            <a:ext cx="3096344" cy="23762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3068960"/>
            <a:ext cx="305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Живой диалог…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D:\2017\Ариадна\Конференция 16.03.2017\Фото\_EDD6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348880"/>
            <a:ext cx="2966134" cy="1980000"/>
          </a:xfrm>
          <a:prstGeom prst="rect">
            <a:avLst/>
          </a:prstGeom>
          <a:noFill/>
        </p:spPr>
      </p:pic>
      <p:pic>
        <p:nvPicPr>
          <p:cNvPr id="22532" name="Picture 4" descr="D:\2017\Ариадна\Конференция 16.03.2017\Фото\ED8_4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338000"/>
            <a:ext cx="3776722" cy="2520000"/>
          </a:xfrm>
          <a:prstGeom prst="rect">
            <a:avLst/>
          </a:prstGeom>
          <a:noFill/>
        </p:spPr>
      </p:pic>
      <p:pic>
        <p:nvPicPr>
          <p:cNvPr id="22533" name="Picture 5" descr="D:\2017\Ариадна\Конференция 16.03.2017\Фото\ED8_4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0"/>
            <a:ext cx="3776722" cy="2520000"/>
          </a:xfrm>
          <a:prstGeom prst="rect">
            <a:avLst/>
          </a:prstGeom>
          <a:noFill/>
        </p:spPr>
      </p:pic>
      <p:pic>
        <p:nvPicPr>
          <p:cNvPr id="22534" name="Picture 6" descr="D:\2017\Ариадна\Конференция 16.03.2017\Фото\ED8_45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7278" y="4338000"/>
            <a:ext cx="3776722" cy="252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504" y="188640"/>
            <a:ext cx="48965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 марта 2017 года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площадке КДМ «Ариадна»  состоялась городская межведомственная  конференция  старшеклассников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«Приглашение в будущее - 2».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51520" y="1602965"/>
            <a:ext cx="47525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-128"/>
                <a:cs typeface="Times New Roman" pitchFamily="18" charset="0"/>
              </a:rPr>
              <a:t>В конференции приняли  участие старшеклассники  8-11 классов, руководители работ, преподаватели школ города, психологи, представители  Управления социальной политики администрации города Братска, департамента образования, Центра развития образования, территориального отдела медицинской и лекарственной помощи министерства здравоохранения Иркутской области в г. Братске, администрации ОГБУЗ 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roid Sans Fallback" charset="-128"/>
                <a:cs typeface="Times New Roman" pitchFamily="18" charset="0"/>
              </a:rPr>
              <a:t>«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-128"/>
                <a:cs typeface="Times New Roman" pitchFamily="18" charset="0"/>
              </a:rPr>
              <a:t>Братская детская городская больница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roid Sans Fallback" charset="-128"/>
                <a:cs typeface="Times New Roman" pitchFamily="18" charset="0"/>
              </a:rPr>
              <a:t>»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-128"/>
                <a:cs typeface="Times New Roman" pitchFamily="18" charset="0"/>
              </a:rPr>
              <a:t>, руководитель Центра социальных программ </a:t>
            </a:r>
            <a:r>
              <a:rPr kumimoji="0" lang="ru-RU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-128"/>
                <a:cs typeface="Times New Roman" pitchFamily="18" charset="0"/>
              </a:rPr>
              <a:t>РУСАЛа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-128"/>
                <a:cs typeface="Times New Roman" pitchFamily="18" charset="0"/>
              </a:rPr>
              <a:t>, сотрудники Клиники, дружественной к молодежи 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roid Sans Fallback" charset="-128"/>
                <a:cs typeface="Times New Roman" pitchFamily="18" charset="0"/>
              </a:rPr>
              <a:t>«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-128"/>
                <a:cs typeface="Times New Roman" pitchFamily="18" charset="0"/>
              </a:rPr>
              <a:t>Ариадна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roid Sans Fallback" charset="-128"/>
                <a:cs typeface="Times New Roman" pitchFamily="18" charset="0"/>
              </a:rPr>
              <a:t>»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-128"/>
                <a:cs typeface="Times New Roman" pitchFamily="18" charset="0"/>
              </a:rPr>
              <a:t> ОГБУЗ 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roid Sans Fallback" charset="-128"/>
                <a:cs typeface="Times New Roman" pitchFamily="18" charset="0"/>
              </a:rPr>
              <a:t>«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-128"/>
                <a:cs typeface="Times New Roman" pitchFamily="18" charset="0"/>
              </a:rPr>
              <a:t>Братская детская городская больница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Droid Sans Fallback" charset="-128"/>
                <a:cs typeface="Times New Roman" pitchFamily="18" charset="0"/>
              </a:rPr>
              <a:t>»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 charset="-128"/>
                <a:cs typeface="Times New Roman" pitchFamily="18" charset="0"/>
              </a:rPr>
              <a:t>. 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D:\2017\Ариадна\Конференция 16.03.2017\Фото\_EDD6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861048"/>
            <a:ext cx="2696489" cy="1800000"/>
          </a:xfrm>
          <a:prstGeom prst="rect">
            <a:avLst/>
          </a:prstGeom>
          <a:noFill/>
        </p:spPr>
      </p:pic>
      <p:pic>
        <p:nvPicPr>
          <p:cNvPr id="21508" name="Picture 4" descr="D:\2017\Ариадна\Конференция 16.03.2017\Фото\_EDD64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t="4966" r="18757"/>
          <a:stretch>
            <a:fillRect/>
          </a:stretch>
        </p:blipFill>
        <p:spPr bwMode="auto">
          <a:xfrm>
            <a:off x="4355976" y="692696"/>
            <a:ext cx="2535833" cy="1980000"/>
          </a:xfrm>
          <a:prstGeom prst="rect">
            <a:avLst/>
          </a:prstGeom>
          <a:noFill/>
        </p:spPr>
      </p:pic>
      <p:pic>
        <p:nvPicPr>
          <p:cNvPr id="21510" name="Picture 6" descr="D:\2017\Ариадна\Конференция 16.03.2017\Фото\_EDD63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9092" y="1412776"/>
            <a:ext cx="2234908" cy="334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Темы работ участников 2017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07504" y="908720"/>
            <a:ext cx="3816424" cy="5688632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Роль микроэлементов в формировании репродуктивного здоровья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Проблемы современной семьи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Исследование феномена детской ревности, как средства борьбы за внимание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Семья и Здоровый образ жизни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Моя домашняя аптечка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Готовы ли наши ровесники служить в армии?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 ладони линия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Влияние методов воспитания разных стран и культур на формирование личности человека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Конфликты подростков и пути их решения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Старшеклассники гимназии о репродуктивном здоровье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Темперамент и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гендерные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отношения подростков</a:t>
            </a:r>
          </a:p>
          <a:p>
            <a:endParaRPr lang="ru-RU" dirty="0"/>
          </a:p>
        </p:txBody>
      </p:sp>
      <p:pic>
        <p:nvPicPr>
          <p:cNvPr id="21509" name="Picture 5" descr="D:\2017\Ариадна\Конференция 16.03.2017\Фото\_EDD6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566" y="4518000"/>
            <a:ext cx="3505434" cy="2340000"/>
          </a:xfrm>
          <a:prstGeom prst="rect">
            <a:avLst/>
          </a:prstGeom>
          <a:noFill/>
        </p:spPr>
      </p:pic>
      <p:pic>
        <p:nvPicPr>
          <p:cNvPr id="29699" name="Picture 3" descr="D:\2017\Ариадна\Конференция 16.03.2017\Фото\_EDD6428.jpg"/>
          <p:cNvPicPr>
            <a:picLocks noChangeAspect="1" noChangeArrowheads="1"/>
          </p:cNvPicPr>
          <p:nvPr/>
        </p:nvPicPr>
        <p:blipFill>
          <a:blip r:embed="rId6" cstate="print"/>
          <a:srcRect l="21364" t="4000" r="17216"/>
          <a:stretch>
            <a:fillRect/>
          </a:stretch>
        </p:blipFill>
        <p:spPr bwMode="auto">
          <a:xfrm>
            <a:off x="4211960" y="2204864"/>
            <a:ext cx="1656184" cy="1727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798</Words>
  <Application>Microsoft Office PowerPoint</Application>
  <PresentationFormat>Экран (4:3)</PresentationFormat>
  <Paragraphs>111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Межведомственный проект «Приглашение в будущее»</vt:lpstr>
      <vt:lpstr>Задачи проекта «Приглашение в будущее»:  </vt:lpstr>
      <vt:lpstr>Мероприятия проекта «Приглашение в будущее»:</vt:lpstr>
      <vt:lpstr>Круглый стол «Современный подросток — здоровый подросток» </vt:lpstr>
      <vt:lpstr>Городская научно – практическая конференция  старшеклассников «Приглашение в будущее». </vt:lpstr>
      <vt:lpstr>Темы работ участников 2015:</vt:lpstr>
      <vt:lpstr>Итоговый круглый стол</vt:lpstr>
      <vt:lpstr>Презентация PowerPoint</vt:lpstr>
      <vt:lpstr> Темы работ участников 2017 </vt:lpstr>
      <vt:lpstr>Презентация PowerPoint</vt:lpstr>
      <vt:lpstr>Круглый стол 2018: КДМ АРИАДНА-10 лет</vt:lpstr>
      <vt:lpstr>Городская научно – практическая конференция  старшеклассников «Приглашение в будущее - 3».</vt:lpstr>
      <vt:lpstr>Темы работ участников 2018: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Iren</dc:creator>
  <cp:lastModifiedBy>Мельник</cp:lastModifiedBy>
  <cp:revision>45</cp:revision>
  <dcterms:created xsi:type="dcterms:W3CDTF">2019-10-25T13:50:58Z</dcterms:created>
  <dcterms:modified xsi:type="dcterms:W3CDTF">2019-11-10T06:21:51Z</dcterms:modified>
</cp:coreProperties>
</file>